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5" r:id="rId10"/>
    <p:sldId id="266" r:id="rId11"/>
    <p:sldId id="270" r:id="rId12"/>
    <p:sldId id="272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81541" autoAdjust="0"/>
  </p:normalViewPr>
  <p:slideViewPr>
    <p:cSldViewPr>
      <p:cViewPr>
        <p:scale>
          <a:sx n="69" d="100"/>
          <a:sy n="69" d="100"/>
        </p:scale>
        <p:origin x="-826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" y="-505204"/>
            <a:ext cx="9217516" cy="73632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3789040"/>
            <a:ext cx="6217933" cy="269443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5697" y="364419"/>
            <a:ext cx="76835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Муниципальное казенное  дошкольное образовательное учреждение </a:t>
            </a:r>
          </a:p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Садовский детский сад  детский  сад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387" y="1871801"/>
            <a:ext cx="844494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Предметно-развивающая среда</a:t>
            </a:r>
          </a:p>
          <a:p>
            <a:pPr algn="ctr"/>
            <a:r>
              <a:rPr lang="ru-RU" sz="4400" dirty="0">
                <a:solidFill>
                  <a:srgbClr val="00206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м</a:t>
            </a:r>
            <a:r>
              <a:rPr lang="ru-RU" sz="4400" dirty="0" smtClean="0">
                <a:solidFill>
                  <a:srgbClr val="00206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узыкального зала.</a:t>
            </a:r>
            <a:endParaRPr lang="ru-RU" sz="4400" dirty="0">
              <a:solidFill>
                <a:srgbClr val="00206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72311" y="3517557"/>
            <a:ext cx="61334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Составитель: музыкальные руководители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Лукманова Елена Васильевна</a:t>
            </a:r>
          </a:p>
          <a:p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Чиабирашвили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Натела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Георгиевна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351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476672"/>
            <a:ext cx="8981946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Театральная деятельность  и драматизация очень любимы</a:t>
            </a:r>
          </a:p>
          <a:p>
            <a:r>
              <a:rPr lang="ru-RU" sz="2400" dirty="0" smtClean="0"/>
              <a:t>детьми, так как даёт возможность  быть непосредственными</a:t>
            </a:r>
          </a:p>
          <a:p>
            <a:r>
              <a:rPr lang="ru-RU" sz="2400" dirty="0" smtClean="0"/>
              <a:t>Участниками действия- артистами или зрителями . </a:t>
            </a:r>
          </a:p>
          <a:p>
            <a:r>
              <a:rPr lang="ru-RU" sz="2400" dirty="0" smtClean="0"/>
              <a:t>Для этого в арсенале костюмерной имеются наряды.</a:t>
            </a:r>
          </a:p>
          <a:p>
            <a:r>
              <a:rPr lang="ru-RU" dirty="0"/>
              <a:t> </a:t>
            </a:r>
          </a:p>
        </p:txBody>
      </p:sp>
      <p:pic>
        <p:nvPicPr>
          <p:cNvPr id="4099" name="Picture 3" descr="E:\Елене Васил\Елене Васильевне\IMG_11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2555776" cy="2088232"/>
          </a:xfrm>
          <a:prstGeom prst="round2SameRect">
            <a:avLst/>
          </a:prstGeom>
          <a:noFill/>
        </p:spPr>
      </p:pic>
      <p:pic>
        <p:nvPicPr>
          <p:cNvPr id="4100" name="Picture 4" descr="E:\Елене Васил\IMG_02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988840"/>
            <a:ext cx="2232248" cy="2088232"/>
          </a:xfrm>
          <a:prstGeom prst="round2SameRect">
            <a:avLst/>
          </a:prstGeom>
          <a:noFill/>
        </p:spPr>
      </p:pic>
      <p:pic>
        <p:nvPicPr>
          <p:cNvPr id="4101" name="Picture 5" descr="E:\Елене Васил\IMG_14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1988840"/>
            <a:ext cx="2592288" cy="2088232"/>
          </a:xfrm>
          <a:prstGeom prst="round2SameRect">
            <a:avLst/>
          </a:prstGeom>
          <a:noFill/>
        </p:spPr>
      </p:pic>
      <p:pic>
        <p:nvPicPr>
          <p:cNvPr id="4102" name="Picture 6" descr="E:\Елене Васил\IMG_156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1988840"/>
            <a:ext cx="2771800" cy="2088232"/>
          </a:xfrm>
          <a:prstGeom prst="round2SameRect">
            <a:avLst/>
          </a:prstGeom>
          <a:noFill/>
        </p:spPr>
      </p:pic>
      <p:pic>
        <p:nvPicPr>
          <p:cNvPr id="4103" name="Picture 7" descr="E:\Презентация фото\20191108_0930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95728" y="3933056"/>
            <a:ext cx="2448272" cy="2664296"/>
          </a:xfrm>
          <a:prstGeom prst="round2SameRect">
            <a:avLst/>
          </a:prstGeom>
          <a:noFill/>
        </p:spPr>
      </p:pic>
      <p:pic>
        <p:nvPicPr>
          <p:cNvPr id="3074" name="Picture 2" descr="E:\Презентация фото\IMG_165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3933056"/>
            <a:ext cx="2880320" cy="2664296"/>
          </a:xfrm>
          <a:prstGeom prst="round2SameRect">
            <a:avLst/>
          </a:prstGeom>
          <a:noFill/>
        </p:spPr>
      </p:pic>
      <p:pic>
        <p:nvPicPr>
          <p:cNvPr id="3075" name="Picture 3" descr="E:\Презентация фото\IMG_165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39752" y="3933056"/>
            <a:ext cx="2592288" cy="2664296"/>
          </a:xfrm>
          <a:prstGeom prst="round2SameRect">
            <a:avLst/>
          </a:prstGeom>
          <a:noFill/>
        </p:spPr>
      </p:pic>
      <p:pic>
        <p:nvPicPr>
          <p:cNvPr id="3076" name="Picture 4" descr="E:\Презентация фото\IMG_165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3933056"/>
            <a:ext cx="2771800" cy="2664296"/>
          </a:xfrm>
          <a:prstGeom prst="round2Same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584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460432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Музыкальная литература.</a:t>
            </a:r>
          </a:p>
          <a:p>
            <a:r>
              <a:rPr lang="ru-RU" sz="2400" dirty="0" smtClean="0"/>
              <a:t>Для музыкального развития детей важен правильно подобранный репертуар ,как для слушания музыки ,так и для пения. Репертуар должен соответствовать возрастным особенностям детей и определённой тематики. Для этого имеются печатные издания, предназначенные для использования музыкальным руководителям на своих занятиях. Это журналы:</a:t>
            </a:r>
          </a:p>
          <a:p>
            <a:r>
              <a:rPr lang="ru-RU" sz="2400" dirty="0" smtClean="0"/>
              <a:t>»Музыкальный руководитель», «Музыкальная палитра»,  </a:t>
            </a:r>
          </a:p>
          <a:p>
            <a:r>
              <a:rPr lang="ru-RU" sz="2400" dirty="0" smtClean="0"/>
              <a:t>«Книжки, нотки и игрушки, для Катюшки и Андрюшки» и </a:t>
            </a:r>
          </a:p>
          <a:p>
            <a:r>
              <a:rPr lang="ru-RU" sz="2400" dirty="0"/>
              <a:t>д</a:t>
            </a:r>
            <a:r>
              <a:rPr lang="ru-RU" sz="2400" dirty="0" smtClean="0"/>
              <a:t>ругие нотные издания.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4365104"/>
            <a:ext cx="3464590" cy="22768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80558" y="-227462"/>
            <a:ext cx="2280239" cy="8322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34439" y="1594611"/>
            <a:ext cx="1115616" cy="1743150"/>
          </a:xfrm>
          <a:prstGeom prst="rect">
            <a:avLst/>
          </a:prstGeom>
        </p:spPr>
      </p:pic>
      <p:pic>
        <p:nvPicPr>
          <p:cNvPr id="6" name="Picture 2" descr="E:\Презентация фото\20191108_0953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7" y="4149080"/>
            <a:ext cx="3672408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91165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00481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15616" y="1916832"/>
            <a:ext cx="540059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Таким образом, продуманная организация развивающей предметно-пространственной среды музыкального зала, созданная с учётом ФГОС, вызывает интерес детей к музыкальному искусству, побуждает к активности, творчеству, даёт возможность развивать индивидуальность каждого ребёнка.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0"/>
            <a:ext cx="5364088" cy="210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14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342" y="0"/>
            <a:ext cx="9155253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188640"/>
            <a:ext cx="46063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r>
              <a:rPr lang="ru-RU" sz="7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за</a:t>
            </a:r>
          </a:p>
          <a:p>
            <a:r>
              <a:rPr lang="ru-RU" sz="7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7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нимание!</a:t>
            </a:r>
            <a:endParaRPr lang="ru-RU" sz="7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732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5348162"/>
            <a:ext cx="4032448" cy="141042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4789" y="0"/>
            <a:ext cx="9174331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Цель:</a:t>
            </a:r>
          </a:p>
          <a:p>
            <a:r>
              <a:rPr lang="ru-RU" sz="2000" dirty="0"/>
              <a:t>-</a:t>
            </a:r>
            <a:r>
              <a:rPr lang="ru-RU" sz="2000" dirty="0" smtClean="0"/>
              <a:t> </a:t>
            </a:r>
            <a:r>
              <a:rPr lang="ru-RU" sz="2400" dirty="0" smtClean="0"/>
              <a:t>способствовать гармоническому развитию и саморазвитию</a:t>
            </a:r>
          </a:p>
          <a:p>
            <a:r>
              <a:rPr lang="ru-RU" sz="2400" dirty="0"/>
              <a:t>д</a:t>
            </a:r>
            <a:r>
              <a:rPr lang="ru-RU" sz="2400" dirty="0" smtClean="0"/>
              <a:t>етей в соответствии с требованиями ФГОС.</a:t>
            </a:r>
          </a:p>
          <a:p>
            <a:endParaRPr lang="ru-RU" dirty="0" smtClean="0"/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Задачи: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организовать развивающую среду, способствующую</a:t>
            </a:r>
          </a:p>
          <a:p>
            <a:r>
              <a:rPr lang="ru-RU" sz="2400" dirty="0" smtClean="0"/>
              <a:t> эмоциональному благополучию детей с учётом их </a:t>
            </a:r>
          </a:p>
          <a:p>
            <a:r>
              <a:rPr lang="ru-RU" sz="2400" dirty="0" smtClean="0"/>
              <a:t>потребностей и интересов;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создать условия для обеспечения разных видов </a:t>
            </a:r>
          </a:p>
          <a:p>
            <a:r>
              <a:rPr lang="ru-RU" sz="2400" dirty="0" smtClean="0"/>
              <a:t>деятельности дошкольников ( игровой, двигательной,</a:t>
            </a:r>
          </a:p>
          <a:p>
            <a:r>
              <a:rPr lang="ru-RU" sz="2400" dirty="0" smtClean="0"/>
              <a:t> самостоятельной, творческой, художественной, </a:t>
            </a:r>
          </a:p>
          <a:p>
            <a:r>
              <a:rPr lang="ru-RU" sz="2400" dirty="0"/>
              <a:t>т</a:t>
            </a:r>
            <a:r>
              <a:rPr lang="ru-RU" sz="2400" dirty="0" smtClean="0"/>
              <a:t>еатрализованной);</a:t>
            </a:r>
          </a:p>
          <a:p>
            <a:pPr marL="285750" indent="-285750">
              <a:buFontTx/>
              <a:buChar char="-"/>
            </a:pPr>
            <a:r>
              <a:rPr lang="ru-RU" sz="2400" dirty="0"/>
              <a:t>у</a:t>
            </a:r>
            <a:r>
              <a:rPr lang="ru-RU" sz="2400" dirty="0" smtClean="0"/>
              <a:t>читывать возрастные и индивидуальные особенности детей;</a:t>
            </a:r>
          </a:p>
          <a:p>
            <a:pPr marL="285750" indent="-285750">
              <a:buFontTx/>
              <a:buChar char="-"/>
            </a:pPr>
            <a:r>
              <a:rPr lang="ru-RU" sz="2400" dirty="0"/>
              <a:t>с</a:t>
            </a:r>
            <a:r>
              <a:rPr lang="ru-RU" sz="2400" dirty="0" smtClean="0"/>
              <a:t>пособствовать получению и закреплению знаний о музыке;</a:t>
            </a:r>
          </a:p>
          <a:p>
            <a:r>
              <a:rPr lang="ru-RU" sz="2400" dirty="0" smtClean="0"/>
              <a:t>- создать комфортные условия пребывания воспитанников.</a:t>
            </a:r>
            <a:endParaRPr lang="ru-RU" sz="2400" dirty="0"/>
          </a:p>
          <a:p>
            <a:endParaRPr lang="ru-RU" sz="2400" dirty="0" smtClean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8989" y="1124744"/>
            <a:ext cx="1446664" cy="226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87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621442"/>
            <a:ext cx="3347864" cy="223655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3133" y="548679"/>
            <a:ext cx="743907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Музыкальный зал</a:t>
            </a:r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endParaRPr lang="ru-RU" sz="2400" dirty="0" smtClean="0"/>
          </a:p>
          <a:p>
            <a:r>
              <a:rPr lang="ru-RU" sz="2200" dirty="0" smtClean="0"/>
              <a:t>В детском саду большой светлый зал.</a:t>
            </a:r>
          </a:p>
          <a:p>
            <a:r>
              <a:rPr lang="ru-RU" sz="2200" dirty="0" smtClean="0"/>
              <a:t> Здесь проходит ежедневный </a:t>
            </a:r>
          </a:p>
          <a:p>
            <a:r>
              <a:rPr lang="ru-RU" sz="2200" dirty="0" smtClean="0"/>
              <a:t>образовательный процесс.</a:t>
            </a:r>
          </a:p>
          <a:p>
            <a:r>
              <a:rPr lang="ru-RU" sz="2200" dirty="0" smtClean="0"/>
              <a:t> А так-же праздники, досуговые </a:t>
            </a:r>
          </a:p>
          <a:p>
            <a:r>
              <a:rPr lang="ru-RU" sz="2200" dirty="0"/>
              <a:t>р</a:t>
            </a:r>
            <a:r>
              <a:rPr lang="ru-RU" sz="2200" dirty="0" smtClean="0"/>
              <a:t>азвлечения,</a:t>
            </a:r>
          </a:p>
          <a:p>
            <a:r>
              <a:rPr lang="ru-RU" sz="2200" dirty="0" smtClean="0"/>
              <a:t> родительские собрания и прочие </a:t>
            </a:r>
          </a:p>
          <a:p>
            <a:r>
              <a:rPr lang="ru-RU" sz="2200" dirty="0" smtClean="0"/>
              <a:t>мероприятия.</a:t>
            </a:r>
          </a:p>
          <a:p>
            <a:r>
              <a:rPr lang="ru-RU" sz="2200" dirty="0" smtClean="0"/>
              <a:t>Центральная стена предназначена </a:t>
            </a:r>
          </a:p>
          <a:p>
            <a:r>
              <a:rPr lang="ru-RU" sz="2200" dirty="0" smtClean="0"/>
              <a:t>для оформления </a:t>
            </a:r>
          </a:p>
          <a:p>
            <a:r>
              <a:rPr lang="ru-RU" sz="2200" dirty="0" smtClean="0"/>
              <a:t>сезонной и праздничной  тематики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3074" name="Picture 2" descr="E:\Презентация фото\20191031_1547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0"/>
            <a:ext cx="2520280" cy="2592288"/>
          </a:xfrm>
          <a:prstGeom prst="round2DiagRect">
            <a:avLst/>
          </a:prstGeom>
          <a:noFill/>
        </p:spPr>
      </p:pic>
      <p:pic>
        <p:nvPicPr>
          <p:cNvPr id="2050" name="Picture 2" descr="E:\Елене Васил\Елене Васильевне\IMG_04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7656" y="1700808"/>
            <a:ext cx="3096344" cy="2376264"/>
          </a:xfrm>
          <a:prstGeom prst="round2DiagRect">
            <a:avLst/>
          </a:prstGeom>
          <a:noFill/>
        </p:spPr>
      </p:pic>
      <p:pic>
        <p:nvPicPr>
          <p:cNvPr id="2051" name="Picture 3" descr="E:\Елене Васил\DSCN25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212976"/>
            <a:ext cx="2880320" cy="2276872"/>
          </a:xfrm>
          <a:prstGeom prst="round2DiagRect">
            <a:avLst/>
          </a:prstGeom>
          <a:noFill/>
        </p:spPr>
      </p:pic>
      <p:pic>
        <p:nvPicPr>
          <p:cNvPr id="2052" name="Picture 4" descr="E:\Елене Васил\Елене Васильевне\IMG_18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07696" y="4625752"/>
            <a:ext cx="2736304" cy="2232248"/>
          </a:xfrm>
          <a:prstGeom prst="round2Diag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8239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5077968"/>
            <a:ext cx="3121152" cy="17800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4477" y="1111525"/>
            <a:ext cx="50405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Музыкальный зал разделён на две творческие зоны:</a:t>
            </a:r>
          </a:p>
          <a:p>
            <a:r>
              <a:rPr lang="ru-RU" sz="2400" b="1" i="1" dirty="0" smtClean="0"/>
              <a:t>Спокойная </a:t>
            </a:r>
            <a:r>
              <a:rPr lang="ru-RU" sz="2400" b="1" i="1" dirty="0"/>
              <a:t>и</a:t>
            </a:r>
            <a:r>
              <a:rPr lang="ru-RU" sz="2400" b="1" i="1" dirty="0" smtClean="0"/>
              <a:t> активная.</a:t>
            </a:r>
          </a:p>
          <a:p>
            <a:r>
              <a:rPr lang="ru-RU" sz="2400" b="1" i="1" dirty="0"/>
              <a:t>Спокойная зона </a:t>
            </a:r>
            <a:r>
              <a:rPr lang="ru-RU" sz="2400" dirty="0" smtClean="0"/>
              <a:t>музыкального </a:t>
            </a:r>
            <a:r>
              <a:rPr lang="ru-RU" sz="2400" dirty="0"/>
              <a:t>зала самая важная и значимая для музыкального воспитания. </a:t>
            </a:r>
            <a:endParaRPr lang="ru-RU" sz="2400" dirty="0" smtClean="0"/>
          </a:p>
          <a:p>
            <a:r>
              <a:rPr lang="ru-RU" sz="2400" dirty="0" smtClean="0"/>
              <a:t>В </a:t>
            </a:r>
            <a:r>
              <a:rPr lang="ru-RU" sz="2400" dirty="0"/>
              <a:t>этой зоне осуществляются важнейшие виды музыкальной деятельности – восприятие музыки и пение. </a:t>
            </a:r>
            <a:r>
              <a:rPr lang="ru-RU" sz="2400" dirty="0" smtClean="0"/>
              <a:t>Она состоит из  </a:t>
            </a:r>
            <a:r>
              <a:rPr lang="ru-RU" sz="2400" dirty="0"/>
              <a:t>пространства, где дети могут сидеть на стульях или </a:t>
            </a:r>
            <a:r>
              <a:rPr lang="ru-RU" sz="2400" dirty="0" smtClean="0"/>
              <a:t>стоять</a:t>
            </a:r>
            <a:r>
              <a:rPr lang="ru-RU" sz="2400" dirty="0"/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88640"/>
            <a:ext cx="3384376" cy="722644"/>
          </a:xfrm>
          <a:prstGeom prst="rect">
            <a:avLst/>
          </a:prstGeom>
        </p:spPr>
      </p:pic>
      <p:pic>
        <p:nvPicPr>
          <p:cNvPr id="1026" name="Picture 2" descr="E:\Елене Васил\DSC_39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32656"/>
            <a:ext cx="4104456" cy="2880320"/>
          </a:xfrm>
          <a:prstGeom prst="round2DiagRect">
            <a:avLst/>
          </a:prstGeom>
          <a:noFill/>
        </p:spPr>
      </p:pic>
      <p:pic>
        <p:nvPicPr>
          <p:cNvPr id="1027" name="Picture 3" descr="E:\Елене Васил\IMG_11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401616"/>
            <a:ext cx="4176464" cy="3195736"/>
          </a:xfrm>
          <a:prstGeom prst="round2Diag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4015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504056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Активная </a:t>
            </a:r>
            <a:r>
              <a:rPr lang="ru-RU" sz="2800" b="1" i="1" dirty="0"/>
              <a:t>зона </a:t>
            </a:r>
            <a:r>
              <a:rPr lang="ru-RU" sz="2800" dirty="0"/>
              <a:t>в музыкальном зале – это большое свободное пространство для движения под музыку, </a:t>
            </a:r>
            <a:r>
              <a:rPr lang="ru-RU" sz="2800" dirty="0" smtClean="0"/>
              <a:t>для </a:t>
            </a:r>
            <a:r>
              <a:rPr lang="ru-RU" sz="2800" dirty="0"/>
              <a:t>танцевально-ритмических упражнений, игрового музыкально-двигательного творчества. В активной зоне зала есть ковёр, который предназначен для активной деятельности детей сидя и лёжа на полу.</a:t>
            </a:r>
          </a:p>
        </p:txBody>
      </p:sp>
      <p:pic>
        <p:nvPicPr>
          <p:cNvPr id="1026" name="Picture 2" descr="E:\Елене Васил\Елене Васильевне\IMG_0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88640"/>
            <a:ext cx="3816424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5949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9627" y="476672"/>
            <a:ext cx="86343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Для образовательной деятельности  используются ноутбук </a:t>
            </a:r>
          </a:p>
          <a:p>
            <a:r>
              <a:rPr lang="ru-RU" sz="2200" dirty="0" smtClean="0"/>
              <a:t>цифровое фортепиано, музыкальный центр, проектор.</a:t>
            </a:r>
            <a:endParaRPr lang="ru-RU" sz="2200" dirty="0"/>
          </a:p>
        </p:txBody>
      </p:sp>
      <p:pic>
        <p:nvPicPr>
          <p:cNvPr id="4098" name="Picture 2" descr="E:\Презентация фото\20191031_1448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4377085" cy="4896544"/>
          </a:xfrm>
          <a:prstGeom prst="rect">
            <a:avLst/>
          </a:prstGeom>
          <a:noFill/>
        </p:spPr>
      </p:pic>
      <p:pic>
        <p:nvPicPr>
          <p:cNvPr id="4099" name="Picture 3" descr="E:\Презентация фото\20191031_1451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340768"/>
            <a:ext cx="3857625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5313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6922" y="5205440"/>
            <a:ext cx="2742808" cy="150854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9512" y="225514"/>
            <a:ext cx="8334333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В спокойной зоне находится «</a:t>
            </a:r>
            <a:r>
              <a:rPr lang="ru-RU" sz="2000" b="1" i="1" dirty="0" smtClean="0"/>
              <a:t>Музыкальный уголок</a:t>
            </a:r>
            <a:r>
              <a:rPr lang="ru-RU" sz="2000" b="1" dirty="0" smtClean="0"/>
              <a:t>», </a:t>
            </a:r>
          </a:p>
          <a:p>
            <a:r>
              <a:rPr lang="ru-RU" sz="2000" b="1" dirty="0"/>
              <a:t>г</a:t>
            </a:r>
            <a:r>
              <a:rPr lang="ru-RU" sz="2000" b="1" dirty="0" smtClean="0"/>
              <a:t>де находятся детские музыкальные инструменты</a:t>
            </a:r>
          </a:p>
          <a:p>
            <a:r>
              <a:rPr lang="ru-RU" sz="2000" b="1" dirty="0" smtClean="0"/>
              <a:t> различных видов:</a:t>
            </a:r>
          </a:p>
          <a:p>
            <a:pPr marL="285750" indent="-285750">
              <a:buFontTx/>
              <a:buChar char="-"/>
            </a:pPr>
            <a:r>
              <a:rPr lang="ru-RU" sz="2000" b="1" dirty="0"/>
              <a:t>и</a:t>
            </a:r>
            <a:r>
              <a:rPr lang="ru-RU" sz="2000" b="1" dirty="0" smtClean="0"/>
              <a:t>нструменты неопределённого звучания:</a:t>
            </a:r>
          </a:p>
          <a:p>
            <a:r>
              <a:rPr lang="ru-RU" sz="2000" b="1" dirty="0"/>
              <a:t>т</a:t>
            </a:r>
            <a:r>
              <a:rPr lang="ru-RU" sz="2000" b="1" dirty="0" smtClean="0"/>
              <a:t>реугольники, бубны, барабаны;</a:t>
            </a:r>
          </a:p>
          <a:p>
            <a:pPr marL="285750" indent="-285750">
              <a:buFontTx/>
              <a:buChar char="-"/>
            </a:pPr>
            <a:r>
              <a:rPr lang="ru-RU" sz="2000" b="1" dirty="0"/>
              <a:t>с</a:t>
            </a:r>
            <a:r>
              <a:rPr lang="ru-RU" sz="2000" b="1" dirty="0" smtClean="0"/>
              <a:t> диатоническим и хроматическим звукорядом: металлофоны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/>
              <a:t>( трубчатый и пластинчатый),</a:t>
            </a:r>
            <a:r>
              <a:rPr lang="ru-RU" sz="2000" b="1" dirty="0"/>
              <a:t> </a:t>
            </a:r>
            <a:r>
              <a:rPr lang="ru-RU" sz="2000" b="1" dirty="0" smtClean="0"/>
              <a:t>ксилофон;</a:t>
            </a:r>
          </a:p>
          <a:p>
            <a:pPr marL="285750" indent="-285750">
              <a:buFontTx/>
              <a:buChar char="-"/>
            </a:pPr>
            <a:r>
              <a:rPr lang="ru-RU" sz="2000" b="1" dirty="0"/>
              <a:t>н</a:t>
            </a:r>
            <a:r>
              <a:rPr lang="ru-RU" sz="2000" b="1" dirty="0" smtClean="0"/>
              <a:t>ародные шумовые инструменты: трещотки, маракасы, </a:t>
            </a:r>
          </a:p>
          <a:p>
            <a:r>
              <a:rPr lang="ru-RU" sz="2000" b="1" dirty="0" smtClean="0"/>
              <a:t>деревянные ложки, самодельные  «</a:t>
            </a:r>
            <a:r>
              <a:rPr lang="ru-RU" sz="2000" b="1" dirty="0" err="1" smtClean="0"/>
              <a:t>шумелки</a:t>
            </a:r>
            <a:r>
              <a:rPr lang="ru-RU" sz="2000" b="1" dirty="0" smtClean="0"/>
              <a:t>»;</a:t>
            </a:r>
          </a:p>
          <a:p>
            <a:r>
              <a:rPr lang="ru-RU" sz="2000" b="1" dirty="0" smtClean="0"/>
              <a:t>-    струнные: гитара, гусли.</a:t>
            </a:r>
          </a:p>
          <a:p>
            <a:pPr marL="285750" indent="-285750">
              <a:buFontTx/>
              <a:buChar char="-"/>
            </a:pPr>
            <a:endParaRPr lang="ru-RU" sz="2000" dirty="0" smtClean="0"/>
          </a:p>
        </p:txBody>
      </p:sp>
      <p:pic>
        <p:nvPicPr>
          <p:cNvPr id="1026" name="Picture 2" descr="E:\Презентация фото\20191111_1157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56992"/>
            <a:ext cx="5904656" cy="3147814"/>
          </a:xfrm>
          <a:prstGeom prst="round2Diag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891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332656"/>
            <a:ext cx="90364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Музыкально-дидактические материалы и пособия</a:t>
            </a:r>
          </a:p>
          <a:p>
            <a:r>
              <a:rPr lang="ru-RU" dirty="0"/>
              <a:t> </a:t>
            </a:r>
            <a:r>
              <a:rPr lang="ru-RU" sz="2000" dirty="0"/>
              <a:t>Слушание музыки (для ознакомления):</a:t>
            </a:r>
            <a:endParaRPr lang="ru-RU" sz="2000" dirty="0" smtClean="0"/>
          </a:p>
          <a:p>
            <a:pPr marL="285750" indent="-285750">
              <a:buFontTx/>
              <a:buChar char="-"/>
            </a:pPr>
            <a:r>
              <a:rPr lang="ru-RU" sz="2000" dirty="0"/>
              <a:t>п</a:t>
            </a:r>
            <a:r>
              <a:rPr lang="ru-RU" sz="2000" dirty="0" smtClean="0"/>
              <a:t>ортреты композиторов- классиков;</a:t>
            </a:r>
          </a:p>
          <a:p>
            <a:pPr marL="285750" indent="-285750">
              <a:buFontTx/>
              <a:buChar char="-"/>
            </a:pPr>
            <a:r>
              <a:rPr lang="ru-RU" sz="2000" dirty="0"/>
              <a:t>п</a:t>
            </a:r>
            <a:r>
              <a:rPr lang="ru-RU" sz="2000" dirty="0" smtClean="0"/>
              <a:t>ортреты детских композиторов;</a:t>
            </a:r>
          </a:p>
          <a:p>
            <a:r>
              <a:rPr lang="ru-RU" sz="2000" dirty="0" smtClean="0"/>
              <a:t>Для различения жанров:</a:t>
            </a:r>
          </a:p>
          <a:p>
            <a:pPr marL="285750" indent="-285750">
              <a:buFontTx/>
              <a:buChar char="-"/>
            </a:pPr>
            <a:r>
              <a:rPr lang="ru-RU" sz="2000" dirty="0"/>
              <a:t>к</a:t>
            </a:r>
            <a:r>
              <a:rPr lang="ru-RU" sz="2000" dirty="0" smtClean="0"/>
              <a:t>артинки , соответствующие жанрам </a:t>
            </a:r>
          </a:p>
          <a:p>
            <a:r>
              <a:rPr lang="ru-RU" sz="2000" dirty="0" smtClean="0"/>
              <a:t>( песня, марш, танец).</a:t>
            </a:r>
          </a:p>
          <a:p>
            <a:r>
              <a:rPr lang="ru-RU" sz="2000" dirty="0" smtClean="0"/>
              <a:t>Для определения характера звучания музыкального </a:t>
            </a:r>
          </a:p>
          <a:p>
            <a:r>
              <a:rPr lang="ru-RU" sz="2000" dirty="0" smtClean="0"/>
              <a:t>произведения:</a:t>
            </a:r>
          </a:p>
          <a:p>
            <a:pPr marL="285750" indent="-285750">
              <a:buFontTx/>
              <a:buChar char="-"/>
            </a:pPr>
            <a:r>
              <a:rPr lang="ru-RU" sz="2000" dirty="0"/>
              <a:t>к</a:t>
            </a:r>
            <a:r>
              <a:rPr lang="ru-RU" sz="2000" dirty="0" smtClean="0"/>
              <a:t>артинки с изображением эмоционального  </a:t>
            </a:r>
          </a:p>
          <a:p>
            <a:r>
              <a:rPr lang="ru-RU" sz="2000" dirty="0" smtClean="0"/>
              <a:t>настроения.</a:t>
            </a:r>
          </a:p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</a:rPr>
              <a:t>Музыкально-дидактические игры.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7878" y="836712"/>
            <a:ext cx="2195736" cy="1646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1482" y="1484784"/>
            <a:ext cx="2082429" cy="1561822"/>
          </a:xfrm>
          <a:prstGeom prst="round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380" y="5454786"/>
            <a:ext cx="3400342" cy="1313001"/>
          </a:xfrm>
          <a:prstGeom prst="rect">
            <a:avLst/>
          </a:prstGeom>
        </p:spPr>
      </p:pic>
      <p:pic>
        <p:nvPicPr>
          <p:cNvPr id="2050" name="Picture 2" descr="E:\Презентация фото\20191111_1128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4149080"/>
            <a:ext cx="2448272" cy="2160240"/>
          </a:xfrm>
          <a:prstGeom prst="roundRect">
            <a:avLst/>
          </a:prstGeom>
          <a:noFill/>
        </p:spPr>
      </p:pic>
      <p:pic>
        <p:nvPicPr>
          <p:cNvPr id="2051" name="Picture 3" descr="E:\Презентация фото\20191111_1137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4581128"/>
            <a:ext cx="2232248" cy="2088232"/>
          </a:xfrm>
          <a:prstGeom prst="roundRect">
            <a:avLst/>
          </a:prstGeom>
          <a:noFill/>
        </p:spPr>
      </p:pic>
      <p:pic>
        <p:nvPicPr>
          <p:cNvPr id="2052" name="Picture 4" descr="E:\Презентация фото\20191111_11354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9744" y="3501008"/>
            <a:ext cx="2304256" cy="2016224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0659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4276" y="116632"/>
            <a:ext cx="9280105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Музыкально-ритмические движения и театральная </a:t>
            </a:r>
          </a:p>
          <a:p>
            <a:r>
              <a:rPr lang="ru-RU" sz="2400" dirty="0"/>
              <a:t>д</a:t>
            </a:r>
            <a:r>
              <a:rPr lang="ru-RU" sz="2400" dirty="0" smtClean="0"/>
              <a:t>еятельность проходят в активной зоне музыкального зала.</a:t>
            </a:r>
          </a:p>
          <a:p>
            <a:r>
              <a:rPr lang="ru-RU" sz="2400" dirty="0" smtClean="0"/>
              <a:t> Используемые к ним атрибуты:  султанчики, платочки, ленты,</a:t>
            </a:r>
          </a:p>
          <a:p>
            <a:r>
              <a:rPr lang="ru-RU" sz="2400" dirty="0" smtClean="0"/>
              <a:t> художественный образ  в музыкально-ритмическом движении</a:t>
            </a:r>
          </a:p>
          <a:p>
            <a:r>
              <a:rPr lang="ru-RU" sz="2400" dirty="0" smtClean="0"/>
              <a:t>или танцевальной композиции. Так-же развивается </a:t>
            </a:r>
          </a:p>
          <a:p>
            <a:r>
              <a:rPr lang="ru-RU" sz="2400" dirty="0" smtClean="0"/>
              <a:t>координация движений</a:t>
            </a:r>
            <a:r>
              <a:rPr lang="ru-RU" sz="2400" dirty="0"/>
              <a:t> </a:t>
            </a:r>
            <a:r>
              <a:rPr lang="ru-RU" sz="2400" dirty="0" smtClean="0"/>
              <a:t>с предметами в руках. </a:t>
            </a:r>
          </a:p>
          <a:p>
            <a:endParaRPr lang="ru-RU" sz="2400" dirty="0" smtClean="0"/>
          </a:p>
          <a:p>
            <a:endParaRPr lang="ru-RU" dirty="0" smtClean="0"/>
          </a:p>
          <a:p>
            <a:r>
              <a:rPr lang="ru-RU" dirty="0"/>
              <a:t> </a:t>
            </a:r>
          </a:p>
        </p:txBody>
      </p:sp>
      <p:pic>
        <p:nvPicPr>
          <p:cNvPr id="3074" name="Picture 2" descr="E:\Презентация фото\0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348880"/>
            <a:ext cx="2843808" cy="2808312"/>
          </a:xfrm>
          <a:prstGeom prst="round2DiagRect">
            <a:avLst/>
          </a:prstGeom>
          <a:noFill/>
        </p:spPr>
      </p:pic>
      <p:pic>
        <p:nvPicPr>
          <p:cNvPr id="3075" name="Picture 3" descr="E:\Презентация фото\1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348880"/>
            <a:ext cx="2592288" cy="2808312"/>
          </a:xfrm>
          <a:prstGeom prst="round2DiagRect">
            <a:avLst/>
          </a:prstGeom>
          <a:noFill/>
        </p:spPr>
      </p:pic>
      <p:pic>
        <p:nvPicPr>
          <p:cNvPr id="3076" name="Picture 4" descr="E:\Презентация фото\1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2348880"/>
            <a:ext cx="2592288" cy="2790056"/>
          </a:xfrm>
          <a:prstGeom prst="round2DiagRect">
            <a:avLst/>
          </a:prstGeom>
          <a:noFill/>
        </p:spPr>
      </p:pic>
      <p:pic>
        <p:nvPicPr>
          <p:cNvPr id="3077" name="Picture 5" descr="E:\Презентация фото\20191111_1154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2348880"/>
            <a:ext cx="2432868" cy="2808312"/>
          </a:xfrm>
          <a:prstGeom prst="round2DiagRect">
            <a:avLst/>
          </a:prstGeom>
          <a:noFill/>
        </p:spPr>
      </p:pic>
      <p:pic>
        <p:nvPicPr>
          <p:cNvPr id="3078" name="Picture 6" descr="E:\Презентация фото\09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4553744"/>
            <a:ext cx="3240360" cy="2304256"/>
          </a:xfrm>
          <a:prstGeom prst="round2DiagRect">
            <a:avLst/>
          </a:prstGeom>
          <a:noFill/>
        </p:spPr>
      </p:pic>
      <p:pic>
        <p:nvPicPr>
          <p:cNvPr id="3081" name="Picture 9" descr="E:\Презентация фото\10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4509120"/>
            <a:ext cx="2376264" cy="2348880"/>
          </a:xfrm>
          <a:prstGeom prst="round2Diag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701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908</TotalTime>
  <Words>553</Words>
  <Application>Microsoft Office PowerPoint</Application>
  <PresentationFormat>Экран (4:3)</PresentationFormat>
  <Paragraphs>86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iUser</cp:lastModifiedBy>
  <cp:revision>70</cp:revision>
  <dcterms:created xsi:type="dcterms:W3CDTF">2017-01-18T16:04:19Z</dcterms:created>
  <dcterms:modified xsi:type="dcterms:W3CDTF">2021-03-24T21:22:09Z</dcterms:modified>
</cp:coreProperties>
</file>